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7"/>
  </p:notesMasterIdLst>
  <p:sldIdLst>
    <p:sldId id="260" r:id="rId2"/>
    <p:sldId id="261" r:id="rId3"/>
    <p:sldId id="257" r:id="rId4"/>
    <p:sldId id="258" r:id="rId5"/>
    <p:sldId id="259" r:id="rId6"/>
  </p:sldIdLst>
  <p:sldSz cx="14630400" cy="8229600"/>
  <p:notesSz cx="8229600" cy="14630400"/>
  <p:embeddedFontLst>
    <p:embeddedFont>
      <p:font typeface="Calibri" pitchFamily="34" charset="0"/>
      <p:regular r:id="rId8"/>
      <p:bold r:id="rId9"/>
      <p:italic r:id="rId10"/>
      <p:boldItalic r:id="rId11"/>
    </p:embeddedFont>
    <p:embeddedFont>
      <p:font typeface="Inter"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64" y="512"/>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4FBDED77-30D3-472F-A1A7-AED3E8F0FB8A}" type="datetimeFigureOut">
              <a:rPr lang="en-IN" smtClean="0"/>
              <a:t>28-06-2025</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104FE958-472A-4D2D-B3DD-BEC9E7133E66}" type="slidenum">
              <a:rPr lang="en-IN" smtClean="0"/>
              <a:t>‹#›</a:t>
            </a:fld>
            <a:endParaRPr lang="en-IN"/>
          </a:p>
        </p:txBody>
      </p:sp>
    </p:spTree>
    <p:extLst>
      <p:ext uri="{BB962C8B-B14F-4D97-AF65-F5344CB8AC3E}">
        <p14:creationId xmlns:p14="http://schemas.microsoft.com/office/powerpoint/2010/main" val="42058179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2849726" y="7709836"/>
            <a:ext cx="1694047" cy="41388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p:cNvSpPr txBox="1"/>
          <p:nvPr/>
        </p:nvSpPr>
        <p:spPr>
          <a:xfrm>
            <a:off x="490888" y="2281188"/>
            <a:ext cx="15971825" cy="1015663"/>
          </a:xfrm>
          <a:prstGeom prst="rect">
            <a:avLst/>
          </a:prstGeom>
          <a:noFill/>
        </p:spPr>
        <p:txBody>
          <a:bodyPr wrap="square" rtlCol="0">
            <a:spAutoFit/>
          </a:bodyPr>
          <a:lstStyle/>
          <a:p>
            <a:r>
              <a:rPr lang="en-IN" sz="6000" dirty="0" smtClean="0"/>
              <a:t>Artifical intelligence and Machine Learning </a:t>
            </a:r>
            <a:endParaRPr lang="en-IN" sz="6000" dirty="0"/>
          </a:p>
        </p:txBody>
      </p:sp>
      <p:sp>
        <p:nvSpPr>
          <p:cNvPr id="6" name="TextBox 5"/>
          <p:cNvSpPr txBox="1"/>
          <p:nvPr/>
        </p:nvSpPr>
        <p:spPr>
          <a:xfrm>
            <a:off x="2387062" y="3613743"/>
            <a:ext cx="9336505" cy="400110"/>
          </a:xfrm>
          <a:prstGeom prst="rect">
            <a:avLst/>
          </a:prstGeom>
          <a:noFill/>
        </p:spPr>
        <p:txBody>
          <a:bodyPr wrap="square" rtlCol="0">
            <a:spAutoFit/>
          </a:bodyPr>
          <a:lstStyle/>
          <a:p>
            <a:r>
              <a:rPr lang="en-IN" sz="2000" dirty="0" smtClean="0"/>
              <a:t>Project Name:Hematovision: Advanced Blood Cell Classification Using Transfer Learning</a:t>
            </a:r>
            <a:endParaRPr lang="en-IN" sz="2000" dirty="0"/>
          </a:p>
        </p:txBody>
      </p:sp>
      <p:sp>
        <p:nvSpPr>
          <p:cNvPr id="11" name="TextBox 10"/>
          <p:cNvSpPr txBox="1"/>
          <p:nvPr/>
        </p:nvSpPr>
        <p:spPr>
          <a:xfrm>
            <a:off x="10347158" y="6025415"/>
            <a:ext cx="3103749" cy="923330"/>
          </a:xfrm>
          <a:prstGeom prst="rect">
            <a:avLst/>
          </a:prstGeom>
          <a:noFill/>
        </p:spPr>
        <p:txBody>
          <a:bodyPr wrap="square" rtlCol="0">
            <a:spAutoFit/>
          </a:bodyPr>
          <a:lstStyle/>
          <a:p>
            <a:r>
              <a:rPr lang="en-IN" dirty="0" smtClean="0"/>
              <a:t>Team Leader:D.V.S.Deepak</a:t>
            </a:r>
          </a:p>
          <a:p>
            <a:r>
              <a:rPr lang="en-IN" dirty="0" smtClean="0"/>
              <a:t>Team Member:A.Prasanna</a:t>
            </a:r>
          </a:p>
          <a:p>
            <a:endParaRPr lang="en-IN" dirty="0"/>
          </a:p>
        </p:txBody>
      </p:sp>
    </p:spTree>
    <p:extLst>
      <p:ext uri="{BB962C8B-B14F-4D97-AF65-F5344CB8AC3E}">
        <p14:creationId xmlns:p14="http://schemas.microsoft.com/office/powerpoint/2010/main" val="38058272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67972"/>
            <a:ext cx="7556421" cy="2338864"/>
          </a:xfrm>
          <a:prstGeom prst="rect">
            <a:avLst/>
          </a:prstGeom>
          <a:solidFill>
            <a:schemeClr val="bg1"/>
          </a:solid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Hematovision: </a:t>
            </a:r>
            <a:endParaRPr lang="en-US" sz="4900" b="1" dirty="0" smtClean="0">
              <a:solidFill>
                <a:srgbClr val="F95F88"/>
              </a:solidFill>
              <a:latin typeface="Petrona Bold" pitchFamily="34" charset="0"/>
              <a:ea typeface="Petrona Bold" pitchFamily="34" charset="-122"/>
              <a:cs typeface="Petrona Bold" pitchFamily="34" charset="-120"/>
            </a:endParaRPr>
          </a:p>
          <a:p>
            <a:pPr marL="0" indent="0" algn="l">
              <a:lnSpc>
                <a:spcPts val="6100"/>
              </a:lnSpc>
              <a:buNone/>
            </a:pPr>
            <a:r>
              <a:rPr lang="en-US" sz="4900" b="1" dirty="0" smtClean="0">
                <a:solidFill>
                  <a:srgbClr val="F95F88"/>
                </a:solidFill>
                <a:latin typeface="Petrona Bold" pitchFamily="34" charset="0"/>
                <a:ea typeface="Petrona Bold" pitchFamily="34" charset="-122"/>
                <a:cs typeface="Petrona Bold" pitchFamily="34" charset="-120"/>
              </a:rPr>
              <a:t>Advanced</a:t>
            </a:r>
            <a:r>
              <a:rPr lang="en-US" sz="4900" b="1" dirty="0" smtClean="0">
                <a:solidFill>
                  <a:srgbClr val="F95F88"/>
                </a:solidFill>
                <a:latin typeface="Petrona Bold" pitchFamily="34" charset="0"/>
                <a:ea typeface="Petrona Bold" pitchFamily="34" charset="-122"/>
                <a:cs typeface="Petrona Bold" pitchFamily="34" charset="-120"/>
              </a:rPr>
              <a:t> </a:t>
            </a:r>
            <a:r>
              <a:rPr lang="en-US" sz="4900" b="1" dirty="0">
                <a:solidFill>
                  <a:srgbClr val="F95F88"/>
                </a:solidFill>
                <a:latin typeface="Petrona Bold" pitchFamily="34" charset="0"/>
                <a:ea typeface="Petrona Bold" pitchFamily="34" charset="-122"/>
                <a:cs typeface="Petrona Bold" pitchFamily="34" charset="-120"/>
              </a:rPr>
              <a:t>Blood Cell Classification</a:t>
            </a:r>
            <a:endParaRPr lang="en-US" sz="4900" dirty="0"/>
          </a:p>
        </p:txBody>
      </p:sp>
      <p:sp>
        <p:nvSpPr>
          <p:cNvPr id="4" name="Text 1"/>
          <p:cNvSpPr/>
          <p:nvPr/>
        </p:nvSpPr>
        <p:spPr>
          <a:xfrm>
            <a:off x="6280190" y="4546997"/>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An AI-powered automated system for blood cell analysis, Hematovision addresses limitations of manual microscopy by leveraging Deep Learning, specifically Transfer Learning, for superior accuracy. It aims to enhance diagnostic efficiency and precision in hematology.</a:t>
            </a:r>
            <a:endParaRPr lang="en-US" sz="1750" dirty="0"/>
          </a:p>
        </p:txBody>
      </p:sp>
      <p:sp>
        <p:nvSpPr>
          <p:cNvPr id="5" name="Rectangle 4"/>
          <p:cNvSpPr/>
          <p:nvPr/>
        </p:nvSpPr>
        <p:spPr>
          <a:xfrm>
            <a:off x="12844131" y="7806954"/>
            <a:ext cx="1765004" cy="3668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116813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857250"/>
            <a:ext cx="12402383"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The Imperative for Advanced Classification</a:t>
            </a:r>
            <a:endParaRPr lang="en-US" sz="4900" dirty="0"/>
          </a:p>
        </p:txBody>
      </p:sp>
      <p:sp>
        <p:nvSpPr>
          <p:cNvPr id="3" name="Text 1"/>
          <p:cNvSpPr/>
          <p:nvPr/>
        </p:nvSpPr>
        <p:spPr>
          <a:xfrm>
            <a:off x="793790" y="2181106"/>
            <a:ext cx="7604284"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Blood cell analysis is critical for diagnosing infections, anemia, and leukemia. Manual differential counts are prone to human error and are time-consuming, taking 15-30 minutes per sample. Traditional methods lack consistency, with inter-observer variability up to 10-15%.</a:t>
            </a:r>
            <a:endParaRPr lang="en-US" sz="1750" dirty="0"/>
          </a:p>
        </p:txBody>
      </p:sp>
      <p:sp>
        <p:nvSpPr>
          <p:cNvPr id="4" name="Text 2"/>
          <p:cNvSpPr/>
          <p:nvPr/>
        </p:nvSpPr>
        <p:spPr>
          <a:xfrm>
            <a:off x="793790" y="3836789"/>
            <a:ext cx="760428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There is a pressing need for objective, rapid, and scalable solutions in clinical labs. Hematovision provides over 98% accuracy, processing results in mere seconds, transforming diagnostic efficiency.</a:t>
            </a:r>
            <a:endParaRPr lang="en-US" sz="1750" dirty="0"/>
          </a:p>
        </p:txBody>
      </p:sp>
      <p:pic>
        <p:nvPicPr>
          <p:cNvPr id="5" name="Image 0" descr="preencoded.png"/>
          <p:cNvPicPr>
            <a:picLocks noChangeAspect="1"/>
          </p:cNvPicPr>
          <p:nvPr/>
        </p:nvPicPr>
        <p:blipFill>
          <a:blip r:embed="rId3"/>
          <a:stretch>
            <a:fillRect/>
          </a:stretch>
        </p:blipFill>
        <p:spPr>
          <a:xfrm>
            <a:off x="8959096" y="2232184"/>
            <a:ext cx="4885015" cy="4885015"/>
          </a:xfrm>
          <a:prstGeom prst="rect">
            <a:avLst/>
          </a:prstGeom>
        </p:spPr>
      </p:pic>
      <p:sp>
        <p:nvSpPr>
          <p:cNvPr id="6" name="Rectangle 5"/>
          <p:cNvSpPr/>
          <p:nvPr/>
        </p:nvSpPr>
        <p:spPr>
          <a:xfrm>
            <a:off x="12801600" y="7761767"/>
            <a:ext cx="1743740" cy="3615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2107" y="520779"/>
            <a:ext cx="11313081" cy="650319"/>
          </a:xfrm>
          <a:prstGeom prst="rect">
            <a:avLst/>
          </a:prstGeom>
          <a:noFill/>
          <a:ln/>
        </p:spPr>
        <p:txBody>
          <a:bodyPr wrap="none" lIns="0" tIns="0" rIns="0" bIns="0" rtlCol="0" anchor="t"/>
          <a:lstStyle/>
          <a:p>
            <a:pPr marL="0" indent="0" algn="l">
              <a:lnSpc>
                <a:spcPts val="5100"/>
              </a:lnSpc>
              <a:buNone/>
            </a:pPr>
            <a:r>
              <a:rPr lang="en-US" sz="4050" b="1" dirty="0">
                <a:solidFill>
                  <a:srgbClr val="F95F88"/>
                </a:solidFill>
                <a:latin typeface="Petrona Bold" pitchFamily="34" charset="0"/>
                <a:ea typeface="Petrona Bold" pitchFamily="34" charset="-122"/>
                <a:cs typeface="Petrona Bold" pitchFamily="34" charset="-120"/>
              </a:rPr>
              <a:t>Transfer Learning: The Engine of Hematovision</a:t>
            </a:r>
            <a:endParaRPr lang="en-US" sz="4050" dirty="0"/>
          </a:p>
        </p:txBody>
      </p:sp>
      <p:pic>
        <p:nvPicPr>
          <p:cNvPr id="3" name="Image 0" descr="preencoded.png"/>
          <p:cNvPicPr>
            <a:picLocks noChangeAspect="1"/>
          </p:cNvPicPr>
          <p:nvPr/>
        </p:nvPicPr>
        <p:blipFill>
          <a:blip r:embed="rId3"/>
          <a:stretch>
            <a:fillRect/>
          </a:stretch>
        </p:blipFill>
        <p:spPr>
          <a:xfrm>
            <a:off x="662107" y="1549360"/>
            <a:ext cx="472916" cy="472916"/>
          </a:xfrm>
          <a:prstGeom prst="rect">
            <a:avLst/>
          </a:prstGeom>
        </p:spPr>
      </p:pic>
      <p:sp>
        <p:nvSpPr>
          <p:cNvPr id="4" name="Text 1"/>
          <p:cNvSpPr/>
          <p:nvPr/>
        </p:nvSpPr>
        <p:spPr>
          <a:xfrm>
            <a:off x="1371481" y="1661636"/>
            <a:ext cx="2601278" cy="325160"/>
          </a:xfrm>
          <a:prstGeom prst="rect">
            <a:avLst/>
          </a:prstGeom>
          <a:noFill/>
          <a:ln/>
        </p:spPr>
        <p:txBody>
          <a:bodyPr wrap="none" lIns="0" tIns="0" rIns="0" bIns="0" rtlCol="0" anchor="t"/>
          <a:lstStyle/>
          <a:p>
            <a:pPr marL="0" indent="0" algn="l">
              <a:lnSpc>
                <a:spcPts val="2550"/>
              </a:lnSpc>
              <a:buNone/>
            </a:pPr>
            <a:r>
              <a:rPr lang="en-US" sz="2000" b="1" dirty="0">
                <a:solidFill>
                  <a:srgbClr val="272525"/>
                </a:solidFill>
                <a:latin typeface="Petrona Bold" pitchFamily="34" charset="0"/>
                <a:ea typeface="Petrona Bold" pitchFamily="34" charset="-122"/>
                <a:cs typeface="Petrona Bold" pitchFamily="34" charset="-120"/>
              </a:rPr>
              <a:t>Concept</a:t>
            </a:r>
            <a:endParaRPr lang="en-US" sz="2000" dirty="0"/>
          </a:p>
        </p:txBody>
      </p:sp>
      <p:sp>
        <p:nvSpPr>
          <p:cNvPr id="5" name="Text 2"/>
          <p:cNvSpPr/>
          <p:nvPr/>
        </p:nvSpPr>
        <p:spPr>
          <a:xfrm>
            <a:off x="1371481" y="2100263"/>
            <a:ext cx="12596813" cy="302657"/>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Re-purposing pre-trained neural networks like ImageNet models.</a:t>
            </a:r>
            <a:endParaRPr lang="en-US" sz="1450" dirty="0"/>
          </a:p>
        </p:txBody>
      </p:sp>
      <p:pic>
        <p:nvPicPr>
          <p:cNvPr id="6" name="Image 1" descr="preencoded.png"/>
          <p:cNvPicPr>
            <a:picLocks noChangeAspect="1"/>
          </p:cNvPicPr>
          <p:nvPr/>
        </p:nvPicPr>
        <p:blipFill>
          <a:blip r:embed="rId4"/>
          <a:stretch>
            <a:fillRect/>
          </a:stretch>
        </p:blipFill>
        <p:spPr>
          <a:xfrm>
            <a:off x="662107" y="2875836"/>
            <a:ext cx="472916" cy="472916"/>
          </a:xfrm>
          <a:prstGeom prst="rect">
            <a:avLst/>
          </a:prstGeom>
        </p:spPr>
      </p:pic>
      <p:sp>
        <p:nvSpPr>
          <p:cNvPr id="7" name="Text 3"/>
          <p:cNvSpPr/>
          <p:nvPr/>
        </p:nvSpPr>
        <p:spPr>
          <a:xfrm>
            <a:off x="1371481" y="2988112"/>
            <a:ext cx="2601278" cy="325160"/>
          </a:xfrm>
          <a:prstGeom prst="rect">
            <a:avLst/>
          </a:prstGeom>
          <a:noFill/>
          <a:ln/>
        </p:spPr>
        <p:txBody>
          <a:bodyPr wrap="none" lIns="0" tIns="0" rIns="0" bIns="0" rtlCol="0" anchor="t"/>
          <a:lstStyle/>
          <a:p>
            <a:pPr marL="0" indent="0" algn="l">
              <a:lnSpc>
                <a:spcPts val="2550"/>
              </a:lnSpc>
              <a:buNone/>
            </a:pPr>
            <a:r>
              <a:rPr lang="en-US" sz="2000" b="1" dirty="0">
                <a:solidFill>
                  <a:srgbClr val="272525"/>
                </a:solidFill>
                <a:latin typeface="Petrona Bold" pitchFamily="34" charset="0"/>
                <a:ea typeface="Petrona Bold" pitchFamily="34" charset="-122"/>
                <a:cs typeface="Petrona Bold" pitchFamily="34" charset="-120"/>
              </a:rPr>
              <a:t>Models</a:t>
            </a:r>
            <a:endParaRPr lang="en-US" sz="2000" dirty="0"/>
          </a:p>
        </p:txBody>
      </p:sp>
      <p:sp>
        <p:nvSpPr>
          <p:cNvPr id="8" name="Text 4"/>
          <p:cNvSpPr/>
          <p:nvPr/>
        </p:nvSpPr>
        <p:spPr>
          <a:xfrm>
            <a:off x="1371481" y="3426738"/>
            <a:ext cx="12596813" cy="302657"/>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Utilizes architectures such as ResNet-50, VGG-16, InceptionV3.</a:t>
            </a:r>
            <a:endParaRPr lang="en-US" sz="1450" dirty="0"/>
          </a:p>
        </p:txBody>
      </p:sp>
      <p:pic>
        <p:nvPicPr>
          <p:cNvPr id="9" name="Image 2" descr="preencoded.png"/>
          <p:cNvPicPr>
            <a:picLocks noChangeAspect="1"/>
          </p:cNvPicPr>
          <p:nvPr/>
        </p:nvPicPr>
        <p:blipFill>
          <a:blip r:embed="rId5"/>
          <a:stretch>
            <a:fillRect/>
          </a:stretch>
        </p:blipFill>
        <p:spPr>
          <a:xfrm>
            <a:off x="662107" y="4202311"/>
            <a:ext cx="472916" cy="472916"/>
          </a:xfrm>
          <a:prstGeom prst="rect">
            <a:avLst/>
          </a:prstGeom>
        </p:spPr>
      </p:pic>
      <p:sp>
        <p:nvSpPr>
          <p:cNvPr id="10" name="Text 5"/>
          <p:cNvSpPr/>
          <p:nvPr/>
        </p:nvSpPr>
        <p:spPr>
          <a:xfrm>
            <a:off x="1371481" y="4314587"/>
            <a:ext cx="2601278" cy="325160"/>
          </a:xfrm>
          <a:prstGeom prst="rect">
            <a:avLst/>
          </a:prstGeom>
          <a:noFill/>
          <a:ln/>
        </p:spPr>
        <p:txBody>
          <a:bodyPr wrap="none" lIns="0" tIns="0" rIns="0" bIns="0" rtlCol="0" anchor="t"/>
          <a:lstStyle/>
          <a:p>
            <a:pPr marL="0" indent="0" algn="l">
              <a:lnSpc>
                <a:spcPts val="2550"/>
              </a:lnSpc>
              <a:buNone/>
            </a:pPr>
            <a:r>
              <a:rPr lang="en-US" sz="2000" b="1" dirty="0">
                <a:solidFill>
                  <a:srgbClr val="272525"/>
                </a:solidFill>
                <a:latin typeface="Petrona Bold" pitchFamily="34" charset="0"/>
                <a:ea typeface="Petrona Bold" pitchFamily="34" charset="-122"/>
                <a:cs typeface="Petrona Bold" pitchFamily="34" charset="-120"/>
              </a:rPr>
              <a:t>Benefits</a:t>
            </a:r>
            <a:endParaRPr lang="en-US" sz="2000" dirty="0"/>
          </a:p>
        </p:txBody>
      </p:sp>
      <p:sp>
        <p:nvSpPr>
          <p:cNvPr id="11" name="Text 6"/>
          <p:cNvSpPr/>
          <p:nvPr/>
        </p:nvSpPr>
        <p:spPr>
          <a:xfrm>
            <a:off x="1371481" y="4753213"/>
            <a:ext cx="12596813" cy="302657"/>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Reduces data requirements, accelerates training time significantly.</a:t>
            </a:r>
            <a:endParaRPr lang="en-US" sz="1450" dirty="0"/>
          </a:p>
        </p:txBody>
      </p:sp>
      <p:pic>
        <p:nvPicPr>
          <p:cNvPr id="12" name="Image 3" descr="preencoded.png"/>
          <p:cNvPicPr>
            <a:picLocks noChangeAspect="1"/>
          </p:cNvPicPr>
          <p:nvPr/>
        </p:nvPicPr>
        <p:blipFill>
          <a:blip r:embed="rId6"/>
          <a:stretch>
            <a:fillRect/>
          </a:stretch>
        </p:blipFill>
        <p:spPr>
          <a:xfrm>
            <a:off x="662107" y="5528786"/>
            <a:ext cx="472916" cy="472916"/>
          </a:xfrm>
          <a:prstGeom prst="rect">
            <a:avLst/>
          </a:prstGeom>
        </p:spPr>
      </p:pic>
      <p:sp>
        <p:nvSpPr>
          <p:cNvPr id="13" name="Text 7"/>
          <p:cNvSpPr/>
          <p:nvPr/>
        </p:nvSpPr>
        <p:spPr>
          <a:xfrm>
            <a:off x="1371481" y="5641062"/>
            <a:ext cx="2601278" cy="325160"/>
          </a:xfrm>
          <a:prstGeom prst="rect">
            <a:avLst/>
          </a:prstGeom>
          <a:noFill/>
          <a:ln/>
        </p:spPr>
        <p:txBody>
          <a:bodyPr wrap="none" lIns="0" tIns="0" rIns="0" bIns="0" rtlCol="0" anchor="t"/>
          <a:lstStyle/>
          <a:p>
            <a:pPr marL="0" indent="0" algn="l">
              <a:lnSpc>
                <a:spcPts val="2550"/>
              </a:lnSpc>
              <a:buNone/>
            </a:pPr>
            <a:r>
              <a:rPr lang="en-US" sz="2000" b="1" dirty="0">
                <a:solidFill>
                  <a:srgbClr val="272525"/>
                </a:solidFill>
                <a:latin typeface="Petrona Bold" pitchFamily="34" charset="0"/>
                <a:ea typeface="Petrona Bold" pitchFamily="34" charset="-122"/>
                <a:cs typeface="Petrona Bold" pitchFamily="34" charset="-120"/>
              </a:rPr>
              <a:t>Performance</a:t>
            </a:r>
            <a:endParaRPr lang="en-US" sz="2000" dirty="0"/>
          </a:p>
        </p:txBody>
      </p:sp>
      <p:sp>
        <p:nvSpPr>
          <p:cNvPr id="14" name="Text 8"/>
          <p:cNvSpPr/>
          <p:nvPr/>
        </p:nvSpPr>
        <p:spPr>
          <a:xfrm>
            <a:off x="1371481" y="6079688"/>
            <a:ext cx="12596813" cy="302657"/>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Achieves F1-scores &gt; 0.95 and classification accuracy &gt; 98%.</a:t>
            </a:r>
            <a:endParaRPr lang="en-US" sz="1450" dirty="0"/>
          </a:p>
        </p:txBody>
      </p:sp>
      <p:pic>
        <p:nvPicPr>
          <p:cNvPr id="15" name="Image 4" descr="preencoded.png"/>
          <p:cNvPicPr>
            <a:picLocks noChangeAspect="1"/>
          </p:cNvPicPr>
          <p:nvPr/>
        </p:nvPicPr>
        <p:blipFill>
          <a:blip r:embed="rId7"/>
          <a:stretch>
            <a:fillRect/>
          </a:stretch>
        </p:blipFill>
        <p:spPr>
          <a:xfrm>
            <a:off x="662107" y="6855262"/>
            <a:ext cx="472916" cy="472916"/>
          </a:xfrm>
          <a:prstGeom prst="rect">
            <a:avLst/>
          </a:prstGeom>
        </p:spPr>
      </p:pic>
      <p:sp>
        <p:nvSpPr>
          <p:cNvPr id="16" name="Text 9"/>
          <p:cNvSpPr/>
          <p:nvPr/>
        </p:nvSpPr>
        <p:spPr>
          <a:xfrm>
            <a:off x="1371481" y="6967538"/>
            <a:ext cx="2601278" cy="325160"/>
          </a:xfrm>
          <a:prstGeom prst="rect">
            <a:avLst/>
          </a:prstGeom>
          <a:noFill/>
          <a:ln/>
        </p:spPr>
        <p:txBody>
          <a:bodyPr wrap="none" lIns="0" tIns="0" rIns="0" bIns="0" rtlCol="0" anchor="t"/>
          <a:lstStyle/>
          <a:p>
            <a:pPr marL="0" indent="0" algn="l">
              <a:lnSpc>
                <a:spcPts val="2550"/>
              </a:lnSpc>
              <a:buNone/>
            </a:pPr>
            <a:r>
              <a:rPr lang="en-US" sz="2000" b="1" dirty="0">
                <a:solidFill>
                  <a:srgbClr val="272525"/>
                </a:solidFill>
                <a:latin typeface="Petrona Bold" pitchFamily="34" charset="0"/>
                <a:ea typeface="Petrona Bold" pitchFamily="34" charset="-122"/>
                <a:cs typeface="Petrona Bold" pitchFamily="34" charset="-120"/>
              </a:rPr>
              <a:t>Datasets</a:t>
            </a:r>
            <a:endParaRPr lang="en-US" sz="2000" dirty="0"/>
          </a:p>
        </p:txBody>
      </p:sp>
      <p:sp>
        <p:nvSpPr>
          <p:cNvPr id="17" name="Text 10"/>
          <p:cNvSpPr/>
          <p:nvPr/>
        </p:nvSpPr>
        <p:spPr>
          <a:xfrm>
            <a:off x="1371481" y="7406164"/>
            <a:ext cx="12596813" cy="302657"/>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Validated on large public datasets like Raabin-DW and BCCD.</a:t>
            </a:r>
            <a:endParaRPr lang="en-US" sz="1450" dirty="0"/>
          </a:p>
        </p:txBody>
      </p:sp>
      <p:sp>
        <p:nvSpPr>
          <p:cNvPr id="18" name="Rectangle 17"/>
          <p:cNvSpPr/>
          <p:nvPr/>
        </p:nvSpPr>
        <p:spPr>
          <a:xfrm>
            <a:off x="12844130" y="7809613"/>
            <a:ext cx="1711841" cy="3508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16280" y="562689"/>
            <a:ext cx="10740628" cy="703421"/>
          </a:xfrm>
          <a:prstGeom prst="rect">
            <a:avLst/>
          </a:prstGeom>
          <a:noFill/>
          <a:ln/>
        </p:spPr>
        <p:txBody>
          <a:bodyPr wrap="none" lIns="0" tIns="0" rIns="0" bIns="0" rtlCol="0" anchor="t"/>
          <a:lstStyle/>
          <a:p>
            <a:pPr marL="0" indent="0" algn="l">
              <a:lnSpc>
                <a:spcPts val="5500"/>
              </a:lnSpc>
              <a:buNone/>
            </a:pPr>
            <a:r>
              <a:rPr lang="en-US" sz="4400" b="1" dirty="0">
                <a:solidFill>
                  <a:srgbClr val="F95F88"/>
                </a:solidFill>
                <a:latin typeface="Petrona Bold" pitchFamily="34" charset="0"/>
                <a:ea typeface="Petrona Bold" pitchFamily="34" charset="-122"/>
                <a:cs typeface="Petrona Bold" pitchFamily="34" charset="-120"/>
              </a:rPr>
              <a:t>Key Blood Cell Types &amp; Clinical Relevance</a:t>
            </a:r>
            <a:endParaRPr lang="en-US" sz="4400" dirty="0"/>
          </a:p>
        </p:txBody>
      </p:sp>
      <p:pic>
        <p:nvPicPr>
          <p:cNvPr id="3" name="Image 0" descr="preencoded.png"/>
          <p:cNvPicPr>
            <a:picLocks noChangeAspect="1"/>
          </p:cNvPicPr>
          <p:nvPr/>
        </p:nvPicPr>
        <p:blipFill>
          <a:blip r:embed="rId3"/>
          <a:stretch>
            <a:fillRect/>
          </a:stretch>
        </p:blipFill>
        <p:spPr>
          <a:xfrm>
            <a:off x="716280" y="1803202"/>
            <a:ext cx="6349246" cy="6349246"/>
          </a:xfrm>
          <a:prstGeom prst="rect">
            <a:avLst/>
          </a:prstGeom>
        </p:spPr>
      </p:pic>
      <p:sp>
        <p:nvSpPr>
          <p:cNvPr id="4" name="Text 1"/>
          <p:cNvSpPr/>
          <p:nvPr/>
        </p:nvSpPr>
        <p:spPr>
          <a:xfrm>
            <a:off x="7572494" y="1757243"/>
            <a:ext cx="6349246" cy="654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Erythrocytes (RBCs):</a:t>
            </a:r>
            <a:r>
              <a:rPr lang="en-US" sz="1600" dirty="0">
                <a:solidFill>
                  <a:srgbClr val="272525"/>
                </a:solidFill>
                <a:latin typeface="Inter" pitchFamily="34" charset="0"/>
                <a:ea typeface="Inter" pitchFamily="34" charset="-122"/>
                <a:cs typeface="Inter" pitchFamily="34" charset="-120"/>
              </a:rPr>
              <a:t> Oxygen transport; morphology indicates anemia, thalassemias.</a:t>
            </a:r>
            <a:endParaRPr lang="en-US" sz="1600" dirty="0"/>
          </a:p>
        </p:txBody>
      </p:sp>
      <p:sp>
        <p:nvSpPr>
          <p:cNvPr id="5" name="Text 2"/>
          <p:cNvSpPr/>
          <p:nvPr/>
        </p:nvSpPr>
        <p:spPr>
          <a:xfrm>
            <a:off x="7572494" y="2483644"/>
            <a:ext cx="6349246" cy="654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Leukocytes (WBCs):</a:t>
            </a:r>
            <a:r>
              <a:rPr lang="en-US" sz="1600" dirty="0">
                <a:solidFill>
                  <a:srgbClr val="272525"/>
                </a:solidFill>
                <a:latin typeface="Inter" pitchFamily="34" charset="0"/>
                <a:ea typeface="Inter" pitchFamily="34" charset="-122"/>
                <a:cs typeface="Inter" pitchFamily="34" charset="-120"/>
              </a:rPr>
              <a:t> Immune response; crucial for infection and leukemia diagnosis.</a:t>
            </a:r>
            <a:endParaRPr lang="en-US" sz="1600" dirty="0"/>
          </a:p>
        </p:txBody>
      </p:sp>
      <p:sp>
        <p:nvSpPr>
          <p:cNvPr id="6" name="Text 3"/>
          <p:cNvSpPr/>
          <p:nvPr/>
        </p:nvSpPr>
        <p:spPr>
          <a:xfrm>
            <a:off x="7572494" y="3210044"/>
            <a:ext cx="6349246" cy="327422"/>
          </a:xfrm>
          <a:prstGeom prst="rect">
            <a:avLst/>
          </a:prstGeom>
          <a:noFill/>
          <a:ln/>
        </p:spPr>
        <p:txBody>
          <a:bodyPr wrap="none" lIns="0" tIns="0" rIns="0" bIns="0" rtlCol="0" anchor="t"/>
          <a:lstStyle/>
          <a:p>
            <a:pPr marL="685800" lvl="1" indent="-342900" algn="l">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Neutrophils:</a:t>
            </a:r>
            <a:r>
              <a:rPr lang="en-US" sz="1600" dirty="0">
                <a:solidFill>
                  <a:srgbClr val="272525"/>
                </a:solidFill>
                <a:latin typeface="Inter" pitchFamily="34" charset="0"/>
                <a:ea typeface="Inter" pitchFamily="34" charset="-122"/>
                <a:cs typeface="Inter" pitchFamily="34" charset="-120"/>
              </a:rPr>
              <a:t> Bacterial infections, inflammation.</a:t>
            </a:r>
            <a:endParaRPr lang="en-US" sz="1600" dirty="0"/>
          </a:p>
        </p:txBody>
      </p:sp>
      <p:sp>
        <p:nvSpPr>
          <p:cNvPr id="7" name="Text 4"/>
          <p:cNvSpPr/>
          <p:nvPr/>
        </p:nvSpPr>
        <p:spPr>
          <a:xfrm>
            <a:off x="7572494" y="3609023"/>
            <a:ext cx="6349246" cy="327422"/>
          </a:xfrm>
          <a:prstGeom prst="rect">
            <a:avLst/>
          </a:prstGeom>
          <a:noFill/>
          <a:ln/>
        </p:spPr>
        <p:txBody>
          <a:bodyPr wrap="none" lIns="0" tIns="0" rIns="0" bIns="0" rtlCol="0" anchor="t"/>
          <a:lstStyle/>
          <a:p>
            <a:pPr marL="685800" lvl="1" indent="-342900" algn="l">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Lymphocytes:</a:t>
            </a:r>
            <a:r>
              <a:rPr lang="en-US" sz="1600" dirty="0">
                <a:solidFill>
                  <a:srgbClr val="272525"/>
                </a:solidFill>
                <a:latin typeface="Inter" pitchFamily="34" charset="0"/>
                <a:ea typeface="Inter" pitchFamily="34" charset="-122"/>
                <a:cs typeface="Inter" pitchFamily="34" charset="-120"/>
              </a:rPr>
              <a:t> Viral infections, lymphocytic leukemias.</a:t>
            </a:r>
            <a:endParaRPr lang="en-US" sz="1600" dirty="0"/>
          </a:p>
        </p:txBody>
      </p:sp>
      <p:sp>
        <p:nvSpPr>
          <p:cNvPr id="8" name="Text 5"/>
          <p:cNvSpPr/>
          <p:nvPr/>
        </p:nvSpPr>
        <p:spPr>
          <a:xfrm>
            <a:off x="7572494" y="4008001"/>
            <a:ext cx="6349246" cy="327422"/>
          </a:xfrm>
          <a:prstGeom prst="rect">
            <a:avLst/>
          </a:prstGeom>
          <a:noFill/>
          <a:ln/>
        </p:spPr>
        <p:txBody>
          <a:bodyPr wrap="none" lIns="0" tIns="0" rIns="0" bIns="0" rtlCol="0" anchor="t"/>
          <a:lstStyle/>
          <a:p>
            <a:pPr marL="685800" lvl="1" indent="-342900" algn="l">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Monocytes:</a:t>
            </a:r>
            <a:r>
              <a:rPr lang="en-US" sz="1600" dirty="0">
                <a:solidFill>
                  <a:srgbClr val="272525"/>
                </a:solidFill>
                <a:latin typeface="Inter" pitchFamily="34" charset="0"/>
                <a:ea typeface="Inter" pitchFamily="34" charset="-122"/>
                <a:cs typeface="Inter" pitchFamily="34" charset="-120"/>
              </a:rPr>
              <a:t> Chronic inflammation, some infections.</a:t>
            </a:r>
            <a:endParaRPr lang="en-US" sz="1600" dirty="0"/>
          </a:p>
        </p:txBody>
      </p:sp>
      <p:sp>
        <p:nvSpPr>
          <p:cNvPr id="9" name="Text 6"/>
          <p:cNvSpPr/>
          <p:nvPr/>
        </p:nvSpPr>
        <p:spPr>
          <a:xfrm>
            <a:off x="7572494" y="4406979"/>
            <a:ext cx="6349246" cy="327422"/>
          </a:xfrm>
          <a:prstGeom prst="rect">
            <a:avLst/>
          </a:prstGeom>
          <a:noFill/>
          <a:ln/>
        </p:spPr>
        <p:txBody>
          <a:bodyPr wrap="none" lIns="0" tIns="0" rIns="0" bIns="0" rtlCol="0" anchor="t"/>
          <a:lstStyle/>
          <a:p>
            <a:pPr marL="685800" lvl="1" indent="-342900" algn="l">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Eosinophils:</a:t>
            </a:r>
            <a:r>
              <a:rPr lang="en-US" sz="1600" dirty="0">
                <a:solidFill>
                  <a:srgbClr val="272525"/>
                </a:solidFill>
                <a:latin typeface="Inter" pitchFamily="34" charset="0"/>
                <a:ea typeface="Inter" pitchFamily="34" charset="-122"/>
                <a:cs typeface="Inter" pitchFamily="34" charset="-120"/>
              </a:rPr>
              <a:t> Allergic reactions, parasitic infections.</a:t>
            </a:r>
            <a:endParaRPr lang="en-US" sz="1600" dirty="0"/>
          </a:p>
        </p:txBody>
      </p:sp>
      <p:sp>
        <p:nvSpPr>
          <p:cNvPr id="10" name="Text 7"/>
          <p:cNvSpPr/>
          <p:nvPr/>
        </p:nvSpPr>
        <p:spPr>
          <a:xfrm>
            <a:off x="7572494" y="4805958"/>
            <a:ext cx="6349246" cy="654844"/>
          </a:xfrm>
          <a:prstGeom prst="rect">
            <a:avLst/>
          </a:prstGeom>
          <a:noFill/>
          <a:ln/>
        </p:spPr>
        <p:txBody>
          <a:bodyPr wrap="square" lIns="0" tIns="0" rIns="0" bIns="0" rtlCol="0" anchor="t"/>
          <a:lstStyle/>
          <a:p>
            <a:pPr marL="685800" lvl="1" indent="-342900" algn="l">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Basophils:</a:t>
            </a:r>
            <a:r>
              <a:rPr lang="en-US" sz="1600" dirty="0">
                <a:solidFill>
                  <a:srgbClr val="272525"/>
                </a:solidFill>
                <a:latin typeface="Inter" pitchFamily="34" charset="0"/>
                <a:ea typeface="Inter" pitchFamily="34" charset="-122"/>
                <a:cs typeface="Inter" pitchFamily="34" charset="-120"/>
              </a:rPr>
              <a:t> Allergic reactions, chronic myelogenous leukemia.</a:t>
            </a:r>
            <a:endParaRPr lang="en-US" sz="1600" dirty="0"/>
          </a:p>
        </p:txBody>
      </p:sp>
      <p:sp>
        <p:nvSpPr>
          <p:cNvPr id="11" name="Text 8"/>
          <p:cNvSpPr/>
          <p:nvPr/>
        </p:nvSpPr>
        <p:spPr>
          <a:xfrm>
            <a:off x="7572494" y="5532358"/>
            <a:ext cx="6349246" cy="654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Thrombocytes (Platelets):</a:t>
            </a:r>
            <a:r>
              <a:rPr lang="en-US" sz="1600" dirty="0">
                <a:solidFill>
                  <a:srgbClr val="272525"/>
                </a:solidFill>
                <a:latin typeface="Inter" pitchFamily="34" charset="0"/>
                <a:ea typeface="Inter" pitchFamily="34" charset="-122"/>
                <a:cs typeface="Inter" pitchFamily="34" charset="-120"/>
              </a:rPr>
              <a:t> Clotting; abnormalities affect bleeding/clotting.</a:t>
            </a:r>
            <a:endParaRPr lang="en-US" sz="1600" dirty="0"/>
          </a:p>
        </p:txBody>
      </p:sp>
      <p:sp>
        <p:nvSpPr>
          <p:cNvPr id="12" name="Rectangle 11"/>
          <p:cNvSpPr/>
          <p:nvPr/>
        </p:nvSpPr>
        <p:spPr>
          <a:xfrm>
            <a:off x="12812232" y="7708593"/>
            <a:ext cx="1743739" cy="4438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294</Words>
  <Application>Microsoft Office PowerPoint</Application>
  <PresentationFormat>Custom</PresentationFormat>
  <Paragraphs>34</Paragraphs>
  <Slides>5</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Petrona Bold</vt:lpstr>
      <vt:lpstr>Calibri</vt:lpstr>
      <vt:lpstr>Inter</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Lakshmi prasanna</dc:creator>
  <cp:lastModifiedBy>Lakshmi prasanna</cp:lastModifiedBy>
  <cp:revision>8</cp:revision>
  <dcterms:created xsi:type="dcterms:W3CDTF">2025-06-28T05:42:57Z</dcterms:created>
  <dcterms:modified xsi:type="dcterms:W3CDTF">2025-06-28T06:42:07Z</dcterms:modified>
</cp:coreProperties>
</file>